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ildling" panose="020B0604020202020204" charset="0"/>
      <p:regular r:id="rId18"/>
    </p:embeddedFont>
    <p:embeddedFont>
      <p:font typeface="Gochi Hand" panose="020B0604020202020204" charset="0"/>
      <p:regular r:id="rId19"/>
    </p:embeddedFont>
    <p:embeddedFont>
      <p:font typeface="Now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9401" y="897292"/>
            <a:ext cx="15809198" cy="8492417"/>
          </a:xfrm>
          <a:custGeom>
            <a:avLst/>
            <a:gdLst/>
            <a:ahLst/>
            <a:cxnLst/>
            <a:rect l="l" t="t" r="r" b="b"/>
            <a:pathLst>
              <a:path w="15809198" h="8492417">
                <a:moveTo>
                  <a:pt x="0" y="0"/>
                </a:moveTo>
                <a:lnTo>
                  <a:pt x="15809198" y="0"/>
                </a:lnTo>
                <a:lnTo>
                  <a:pt x="15809198" y="8492416"/>
                </a:lnTo>
                <a:lnTo>
                  <a:pt x="0" y="8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TextBox 4"/>
          <p:cNvSpPr txBox="1"/>
          <p:nvPr/>
        </p:nvSpPr>
        <p:spPr>
          <a:xfrm>
            <a:off x="4344748" y="1803226"/>
            <a:ext cx="10209451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953" dirty="0">
                <a:solidFill>
                  <a:srgbClr val="FFFFFF"/>
                </a:solidFill>
                <a:latin typeface="Childling Bold"/>
              </a:rPr>
              <a:t>¿EL GRADO DE EDUCACION DE UNA POBLACION AFECTA AL BIENESTAR ECONOMICO Y SOCIAL?</a:t>
            </a:r>
          </a:p>
          <a:p>
            <a:pPr algn="ctr">
              <a:lnSpc>
                <a:spcPts val="10028"/>
              </a:lnSpc>
            </a:pPr>
            <a:endParaRPr lang="en-US" sz="8953" dirty="0">
              <a:solidFill>
                <a:srgbClr val="FFFFFF"/>
              </a:solidFill>
              <a:latin typeface="Childling Bold"/>
            </a:endParaRPr>
          </a:p>
        </p:txBody>
      </p:sp>
      <p:sp>
        <p:nvSpPr>
          <p:cNvPr id="5" name="Freeform 5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 rot="721296">
            <a:off x="6325472" y="6569164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TextBox 8"/>
          <p:cNvSpPr txBox="1"/>
          <p:nvPr/>
        </p:nvSpPr>
        <p:spPr>
          <a:xfrm>
            <a:off x="8759926" y="8935683"/>
            <a:ext cx="8830354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FFFFFF"/>
                </a:solidFill>
                <a:latin typeface="Childling Bold"/>
              </a:rPr>
              <a:t>POR: ALEJO SOTILLO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708021" y="159837"/>
            <a:ext cx="7880325" cy="7535091"/>
          </a:xfrm>
          <a:custGeom>
            <a:avLst/>
            <a:gdLst/>
            <a:ahLst/>
            <a:cxnLst/>
            <a:rect l="l" t="t" r="r" b="b"/>
            <a:pathLst>
              <a:path w="7880325" h="7535091">
                <a:moveTo>
                  <a:pt x="0" y="0"/>
                </a:moveTo>
                <a:lnTo>
                  <a:pt x="7880324" y="0"/>
                </a:lnTo>
                <a:lnTo>
                  <a:pt x="7880324" y="7535091"/>
                </a:lnTo>
                <a:lnTo>
                  <a:pt x="0" y="75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14335258" y="861753"/>
            <a:ext cx="1606443" cy="6544279"/>
          </a:xfrm>
          <a:custGeom>
            <a:avLst/>
            <a:gdLst/>
            <a:ahLst/>
            <a:cxnLst/>
            <a:rect l="l" t="t" r="r" b="b"/>
            <a:pathLst>
              <a:path w="1606443" h="6544279">
                <a:moveTo>
                  <a:pt x="0" y="0"/>
                </a:moveTo>
                <a:lnTo>
                  <a:pt x="1606442" y="0"/>
                </a:lnTo>
                <a:lnTo>
                  <a:pt x="1606442" y="6544278"/>
                </a:lnTo>
                <a:lnTo>
                  <a:pt x="0" y="654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TextBox 5"/>
          <p:cNvSpPr txBox="1"/>
          <p:nvPr/>
        </p:nvSpPr>
        <p:spPr>
          <a:xfrm rot="-5400000">
            <a:off x="7965026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5157" y="2790766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0331" y="3756067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018651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5320587" y="8564698"/>
            <a:ext cx="2221216" cy="48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8424" y="1825566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039" y="6646593"/>
            <a:ext cx="3045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0955" y="4730792"/>
            <a:ext cx="2967066" cy="5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3385" y="5742017"/>
            <a:ext cx="3789810" cy="50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3"/>
              </a:lnSpc>
            </a:pPr>
            <a:r>
              <a:rPr lang="en-US" sz="29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4051" y="962025"/>
            <a:ext cx="2713970" cy="58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6331998" y="8375289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9446127" y="8646285"/>
            <a:ext cx="2383993" cy="48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0501938" y="8727163"/>
            <a:ext cx="2383993" cy="31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2"/>
              </a:lnSpc>
            </a:pPr>
            <a:r>
              <a:rPr lang="en-US" sz="18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1502238" y="8603310"/>
            <a:ext cx="2527448" cy="5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68903E5-CC94-48E4-B181-3A3540297C6C}"/>
              </a:ext>
            </a:extLst>
          </p:cNvPr>
          <p:cNvSpPr/>
          <p:nvPr/>
        </p:nvSpPr>
        <p:spPr>
          <a:xfrm>
            <a:off x="7958727" y="6458893"/>
            <a:ext cx="1132068" cy="113759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58236" y="1712054"/>
            <a:ext cx="12571529" cy="6862891"/>
            <a:chOff x="0" y="0"/>
            <a:chExt cx="3311020" cy="18075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1020" cy="1807510"/>
            </a:xfrm>
            <a:custGeom>
              <a:avLst/>
              <a:gdLst/>
              <a:ahLst/>
              <a:cxnLst/>
              <a:rect l="l" t="t" r="r" b="b"/>
              <a:pathLst>
                <a:path w="3311020" h="1807510">
                  <a:moveTo>
                    <a:pt x="0" y="0"/>
                  </a:moveTo>
                  <a:lnTo>
                    <a:pt x="3311020" y="0"/>
                  </a:lnTo>
                  <a:lnTo>
                    <a:pt x="3311020" y="1807510"/>
                  </a:lnTo>
                  <a:lnTo>
                    <a:pt x="0" y="1807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3629" y="1607279"/>
            <a:ext cx="10420742" cy="110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1"/>
              </a:lnSpc>
              <a:spcBef>
                <a:spcPct val="0"/>
              </a:spcBef>
            </a:pPr>
            <a:r>
              <a:rPr lang="en-US" sz="6621" u="none">
                <a:solidFill>
                  <a:srgbClr val="FFFFFF"/>
                </a:solidFill>
                <a:latin typeface="Childling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8236" y="2825965"/>
            <a:ext cx="12572389" cy="505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200" spc="37" dirty="0">
                <a:solidFill>
                  <a:srgbClr val="FFFFFF"/>
                </a:solidFill>
                <a:latin typeface="Now"/>
              </a:rPr>
              <a:t>En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este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caso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podriamos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decir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refutamos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nuestra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hipotesis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principal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ya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a simple vista y luego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realizar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analisis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datos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observar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no hay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correlacion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entre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alfabetizacion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cantidad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homicidios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existen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un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pais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Viendo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nuestras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hipotesis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alternativas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considerando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 IDH con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pobreza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podriamos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decir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afirmar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IDH genera un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menor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pobreza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sociedad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r>
              <a:rPr lang="en-US" sz="2200" spc="37" dirty="0">
                <a:solidFill>
                  <a:srgbClr val="FFFFFF"/>
                </a:solidFill>
                <a:latin typeface="Now"/>
              </a:rPr>
              <a:t>Tambien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observar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menor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medida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mientras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sea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desempleo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cantidad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homicidios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habra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pero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al no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llegar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tener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correlacion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no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afirmar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esto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se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cumpla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mayoria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casos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611" r="66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56350" y="3776662"/>
            <a:ext cx="757530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0"/>
              </a:lnSpc>
              <a:spcBef>
                <a:spcPct val="0"/>
              </a:spcBef>
            </a:pPr>
            <a:r>
              <a:rPr lang="en-US" sz="15000">
                <a:solidFill>
                  <a:srgbClr val="FFFFFF"/>
                </a:solidFill>
                <a:latin typeface="Childling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171700" y="8258348"/>
            <a:ext cx="2488926" cy="751203"/>
          </a:xfrm>
          <a:custGeom>
            <a:avLst/>
            <a:gdLst/>
            <a:ahLst/>
            <a:cxnLst/>
            <a:rect l="l" t="t" r="r" b="b"/>
            <a:pathLst>
              <a:path w="2488926" h="751203">
                <a:moveTo>
                  <a:pt x="0" y="0"/>
                </a:moveTo>
                <a:lnTo>
                  <a:pt x="2488926" y="0"/>
                </a:lnTo>
                <a:lnTo>
                  <a:pt x="2488926" y="751203"/>
                </a:lnTo>
                <a:lnTo>
                  <a:pt x="0" y="75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41710" y="2024666"/>
            <a:ext cx="9522487" cy="6984885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-5680" r="-5680"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7055" y="718182"/>
            <a:ext cx="7213242" cy="29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7000">
                <a:solidFill>
                  <a:srgbClr val="FFFFFF"/>
                </a:solidFill>
                <a:latin typeface="Childling Bold Italics"/>
              </a:rPr>
              <a:t>Para realizar este EDA se utilizaron variables como: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60681"/>
            <a:ext cx="5842678" cy="41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Poblacion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PBI per capita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IDH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alfabetizacion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Porcentaje de desempleo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Homicidios c/100 mil hab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pobreza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02591" y="1960000"/>
            <a:ext cx="64754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>
                <a:solidFill>
                  <a:srgbClr val="E4FF97"/>
                </a:solidFill>
                <a:latin typeface="Childling Bold"/>
              </a:rPr>
              <a:t>Sabías que...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2591" y="3349625"/>
            <a:ext cx="7456709" cy="459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1"/>
              </a:lnSpc>
            </a:pPr>
            <a:r>
              <a:rPr lang="en-US" sz="3279">
                <a:solidFill>
                  <a:srgbClr val="FAFAF7"/>
                </a:solidFill>
                <a:latin typeface="Now"/>
              </a:rPr>
              <a:t>El IDH (Indice de Desarrrollo Humano) es un valor entre 0 y 1 que hace referencia a la Esperanza de vida al nacer, Años promedio de educación, Años esperados de educación y Riesgo de caer en la pobreza de las personas.</a:t>
            </a:r>
          </a:p>
          <a:p>
            <a:pPr marL="0" lvl="1" indent="0" algn="l">
              <a:lnSpc>
                <a:spcPts val="4591"/>
              </a:lnSpc>
              <a:spcBef>
                <a:spcPct val="0"/>
              </a:spcBef>
            </a:pPr>
            <a:endParaRPr lang="en-US" sz="3279">
              <a:solidFill>
                <a:srgbClr val="FAFAF7"/>
              </a:solidFill>
              <a:latin typeface="Now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200400" y="0"/>
            <a:ext cx="11681641" cy="10287000"/>
          </a:xfrm>
          <a:custGeom>
            <a:avLst/>
            <a:gdLst/>
            <a:ahLst/>
            <a:cxnLst/>
            <a:rect l="l" t="t" r="r" b="b"/>
            <a:pathLst>
              <a:path w="11681641" h="10287000">
                <a:moveTo>
                  <a:pt x="0" y="0"/>
                </a:moveTo>
                <a:lnTo>
                  <a:pt x="11681641" y="0"/>
                </a:lnTo>
                <a:lnTo>
                  <a:pt x="116816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091"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41420" y="3924658"/>
            <a:ext cx="7605161" cy="229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2"/>
              </a:lnSpc>
              <a:spcBef>
                <a:spcPct val="0"/>
              </a:spcBef>
            </a:pPr>
            <a:r>
              <a:rPr lang="en-US" sz="14120">
                <a:solidFill>
                  <a:srgbClr val="000000"/>
                </a:solidFill>
                <a:latin typeface="Childling Bold"/>
              </a:rPr>
              <a:t>HIPOTESIS</a:t>
            </a:r>
          </a:p>
        </p:txBody>
      </p:sp>
      <p:sp>
        <p:nvSpPr>
          <p:cNvPr id="4" name="Freeform 4"/>
          <p:cNvSpPr/>
          <p:nvPr/>
        </p:nvSpPr>
        <p:spPr>
          <a:xfrm rot="721296">
            <a:off x="6325472" y="5714810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48332" y="3278999"/>
            <a:ext cx="141394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FFFFFF"/>
                </a:solidFill>
                <a:latin typeface="Now"/>
              </a:rPr>
              <a:t>Un mayor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educacion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provoca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un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aumento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PBI per capita</a:t>
            </a:r>
          </a:p>
          <a:p>
            <a:pPr algn="ctr">
              <a:lnSpc>
                <a:spcPts val="3300"/>
              </a:lnSpc>
            </a:pPr>
            <a:endParaRPr lang="en-US" sz="30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48332" y="4202924"/>
            <a:ext cx="1621372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dirty="0" err="1">
                <a:solidFill>
                  <a:srgbClr val="FFFFFF"/>
                </a:solidFill>
                <a:latin typeface="Now"/>
              </a:rPr>
              <a:t>Mientras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menos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rica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sea la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poblacion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menor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educacion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tengan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, mayor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homicidios</a:t>
            </a:r>
            <a:r>
              <a:rPr lang="en-US" sz="30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Now"/>
              </a:rPr>
              <a:t>habra</a:t>
            </a:r>
            <a:endParaRPr lang="en-US" sz="3000" dirty="0">
              <a:solidFill>
                <a:srgbClr val="FFFFFF"/>
              </a:solidFill>
              <a:latin typeface="Now"/>
            </a:endParaRP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8332" y="5498324"/>
            <a:ext cx="173108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esta relacionado con un menor grado de desempleo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909386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7547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2753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3</a:t>
            </a:r>
          </a:p>
        </p:txBody>
      </p:sp>
      <p:sp>
        <p:nvSpPr>
          <p:cNvPr id="9" name="AutoShape 9"/>
          <p:cNvSpPr/>
          <p:nvPr/>
        </p:nvSpPr>
        <p:spPr>
          <a:xfrm>
            <a:off x="-403584" y="102870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10" name="AutoShape 10"/>
          <p:cNvSpPr/>
          <p:nvPr/>
        </p:nvSpPr>
        <p:spPr>
          <a:xfrm>
            <a:off x="-403584" y="923925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2" name="Freeform 12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3" name="TextBox 13"/>
          <p:cNvSpPr txBox="1"/>
          <p:nvPr/>
        </p:nvSpPr>
        <p:spPr>
          <a:xfrm>
            <a:off x="1028700" y="6041249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E4FF97"/>
                </a:solidFill>
                <a:latin typeface="Gochi Han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9600" y="1522556"/>
            <a:ext cx="16777157" cy="211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sz="4800" b="1" dirty="0">
                <a:solidFill>
                  <a:schemeClr val="bg1"/>
                </a:solidFill>
                <a:effectLst/>
                <a:latin typeface="Now" panose="020B0604020202020204" charset="0"/>
              </a:rPr>
              <a:t>¿En una sociedad con mayor nivel de analfabetismo hay mayor </a:t>
            </a:r>
            <a:r>
              <a:rPr lang="es-MX" sz="4800" b="1" dirty="0" err="1">
                <a:solidFill>
                  <a:schemeClr val="bg1"/>
                </a:solidFill>
                <a:effectLst/>
                <a:latin typeface="Now" panose="020B0604020202020204" charset="0"/>
              </a:rPr>
              <a:t>indice</a:t>
            </a:r>
            <a:r>
              <a:rPr lang="es-MX" sz="4800" b="1" dirty="0">
                <a:solidFill>
                  <a:schemeClr val="bg1"/>
                </a:solidFill>
                <a:effectLst/>
                <a:latin typeface="Now" panose="020B0604020202020204" charset="0"/>
              </a:rPr>
              <a:t> de delitos?</a:t>
            </a:r>
            <a:endParaRPr lang="es-MX" sz="4800" b="0" dirty="0">
              <a:solidFill>
                <a:schemeClr val="bg1"/>
              </a:solidFill>
              <a:effectLst/>
              <a:latin typeface="Now" panose="020B0604020202020204" charset="0"/>
            </a:endParaRPr>
          </a:p>
          <a:p>
            <a:pPr algn="ctr">
              <a:lnSpc>
                <a:spcPts val="4858"/>
              </a:lnSpc>
            </a:pPr>
            <a:endParaRPr lang="en-US" sz="4416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48332" y="6422249"/>
            <a:ext cx="1536888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indice de desarrollo humano provoca que la pobreza sea menor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39845" y="1028700"/>
            <a:ext cx="14970670" cy="7626366"/>
          </a:xfrm>
          <a:custGeom>
            <a:avLst/>
            <a:gdLst/>
            <a:ahLst/>
            <a:cxnLst/>
            <a:rect l="l" t="t" r="r" b="b"/>
            <a:pathLst>
              <a:path w="14970670" h="7626366">
                <a:moveTo>
                  <a:pt x="0" y="0"/>
                </a:moveTo>
                <a:lnTo>
                  <a:pt x="14970670" y="0"/>
                </a:lnTo>
                <a:lnTo>
                  <a:pt x="14970670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r="-35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15810515" y="1028700"/>
            <a:ext cx="2103470" cy="7626366"/>
          </a:xfrm>
          <a:custGeom>
            <a:avLst/>
            <a:gdLst/>
            <a:ahLst/>
            <a:cxnLst/>
            <a:rect l="l" t="t" r="r" b="b"/>
            <a:pathLst>
              <a:path w="2103470" h="7626366">
                <a:moveTo>
                  <a:pt x="0" y="0"/>
                </a:moveTo>
                <a:lnTo>
                  <a:pt x="2103471" y="0"/>
                </a:lnTo>
                <a:lnTo>
                  <a:pt x="2103471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25" r="-15825"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00767" y="596111"/>
            <a:ext cx="16686466" cy="9094778"/>
          </a:xfrm>
          <a:custGeom>
            <a:avLst/>
            <a:gdLst/>
            <a:ahLst/>
            <a:cxnLst/>
            <a:rect l="l" t="t" r="r" b="b"/>
            <a:pathLst>
              <a:path w="16686466" h="9094778">
                <a:moveTo>
                  <a:pt x="0" y="0"/>
                </a:moveTo>
                <a:lnTo>
                  <a:pt x="16686466" y="0"/>
                </a:lnTo>
                <a:lnTo>
                  <a:pt x="16686466" y="9094778"/>
                </a:lnTo>
                <a:lnTo>
                  <a:pt x="0" y="9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1028700"/>
            <a:ext cx="7228285" cy="7536376"/>
          </a:xfrm>
          <a:custGeom>
            <a:avLst/>
            <a:gdLst/>
            <a:ahLst/>
            <a:cxnLst/>
            <a:rect l="l" t="t" r="r" b="b"/>
            <a:pathLst>
              <a:path w="7228285" h="7536376">
                <a:moveTo>
                  <a:pt x="0" y="0"/>
                </a:moveTo>
                <a:lnTo>
                  <a:pt x="7228285" y="0"/>
                </a:lnTo>
                <a:lnTo>
                  <a:pt x="722828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10032965" y="1028700"/>
            <a:ext cx="7226335" cy="7536376"/>
          </a:xfrm>
          <a:custGeom>
            <a:avLst/>
            <a:gdLst/>
            <a:ahLst/>
            <a:cxnLst/>
            <a:rect l="l" t="t" r="r" b="b"/>
            <a:pathLst>
              <a:path w="7226335" h="7536376">
                <a:moveTo>
                  <a:pt x="0" y="0"/>
                </a:moveTo>
                <a:lnTo>
                  <a:pt x="7226335" y="0"/>
                </a:lnTo>
                <a:lnTo>
                  <a:pt x="722633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58236" y="2825965"/>
            <a:ext cx="12572389" cy="82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ABB160-D48F-1357-8606-F5758561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9100"/>
            <a:ext cx="8915400" cy="92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332</Words>
  <Application>Microsoft Office PowerPoint</Application>
  <PresentationFormat>Personalizado</PresentationFormat>
  <Paragraphs>41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Gochi Hand</vt:lpstr>
      <vt:lpstr>Childling Bold</vt:lpstr>
      <vt:lpstr>Childling Bold Italics</vt:lpstr>
      <vt:lpstr>Childling</vt:lpstr>
      <vt:lpstr>Raleway Italics</vt:lpstr>
      <vt:lpstr>Calibri</vt:lpstr>
      <vt:lpstr>Now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GRADO DE EDUCACION DE UNA POBLACION AFECTA AL BIENESTAR ECONOMICO Y SOCIAL?</dc:title>
  <cp:lastModifiedBy>alejo sotillo</cp:lastModifiedBy>
  <cp:revision>6</cp:revision>
  <dcterms:created xsi:type="dcterms:W3CDTF">2006-08-16T00:00:00Z</dcterms:created>
  <dcterms:modified xsi:type="dcterms:W3CDTF">2023-10-14T17:17:40Z</dcterms:modified>
  <dc:identifier>DAFnonWC-oQ</dc:identifier>
</cp:coreProperties>
</file>